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4" r:id="rId4"/>
    <p:sldId id="270" r:id="rId5"/>
    <p:sldId id="278" r:id="rId6"/>
    <p:sldId id="258" r:id="rId7"/>
    <p:sldId id="259" r:id="rId8"/>
    <p:sldId id="266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724981956344147E-2"/>
          <c:y val="1.0171334233207095E-2"/>
          <c:w val="0.9631892290690276"/>
          <c:h val="0.80293012582824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'Working Women Summary'!$A$84</c:f>
              <c:strCache>
                <c:ptCount val="1"/>
                <c:pt idx="0">
                  <c:v>Daily Household Purchases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'Working Women Summary'!$B$83:$E$83</c:f>
              <c:strCache>
                <c:ptCount val="4"/>
                <c:pt idx="0">
                  <c:v>Husband as sole decision maker</c:v>
                </c:pt>
                <c:pt idx="1">
                  <c:v>In-laws as a part of decision making</c:v>
                </c:pt>
                <c:pt idx="2">
                  <c:v>women as  sole decision maker </c:v>
                </c:pt>
                <c:pt idx="3">
                  <c:v>Collective decision</c:v>
                </c:pt>
              </c:strCache>
            </c:strRef>
          </c:cat>
          <c:val>
            <c:numRef>
              <c:f>'Working Women Summary'!$B$84:$E$84</c:f>
              <c:numCache>
                <c:formatCode>0</c:formatCode>
                <c:ptCount val="4"/>
                <c:pt idx="0">
                  <c:v>7.865168539325837</c:v>
                </c:pt>
                <c:pt idx="1">
                  <c:v>21.348314606741553</c:v>
                </c:pt>
                <c:pt idx="2">
                  <c:v>23.595505617977526</c:v>
                </c:pt>
                <c:pt idx="3">
                  <c:v>32.584269662921344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2-4643-A3D7-D90B692FD63D}"/>
            </c:ext>
          </c:extLst>
        </c:ser>
        <c:ser>
          <c:idx val="1"/>
          <c:order val="1"/>
          <c:tx>
            <c:strRef>
              <c:f>'Working Women Summary'!$A$85</c:f>
              <c:strCache>
                <c:ptCount val="1"/>
                <c:pt idx="0">
                  <c:v>Festival Celebrations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'Working Women Summary'!$B$83:$E$83</c:f>
              <c:strCache>
                <c:ptCount val="4"/>
                <c:pt idx="0">
                  <c:v>Husband as sole decision maker</c:v>
                </c:pt>
                <c:pt idx="1">
                  <c:v>In-laws as a part of decision making</c:v>
                </c:pt>
                <c:pt idx="2">
                  <c:v>women as  sole decision maker </c:v>
                </c:pt>
                <c:pt idx="3">
                  <c:v>Collective decision</c:v>
                </c:pt>
              </c:strCache>
            </c:strRef>
          </c:cat>
          <c:val>
            <c:numRef>
              <c:f>'Working Women Summary'!$B$85:$E$85</c:f>
              <c:numCache>
                <c:formatCode>0</c:formatCode>
                <c:ptCount val="4"/>
                <c:pt idx="0">
                  <c:v>4.5454545454545459</c:v>
                </c:pt>
                <c:pt idx="1">
                  <c:v>21.83908045977013</c:v>
                </c:pt>
                <c:pt idx="2">
                  <c:v>25.287356321839084</c:v>
                </c:pt>
                <c:pt idx="3">
                  <c:v>42.528735632183981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D2-4643-A3D7-D90B692FD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283200"/>
        <c:axId val="69284992"/>
      </c:barChart>
      <c:catAx>
        <c:axId val="6928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69284992"/>
        <c:crosses val="autoZero"/>
        <c:auto val="1"/>
        <c:lblAlgn val="ctr"/>
        <c:lblOffset val="100"/>
        <c:noMultiLvlLbl val="0"/>
      </c:catAx>
      <c:valAx>
        <c:axId val="69284992"/>
        <c:scaling>
          <c:orientation val="minMax"/>
        </c:scaling>
        <c:delete val="0"/>
        <c:axPos val="l"/>
        <c:majorGridlines>
          <c:spPr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692832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4.9437033239319928E-4"/>
          <c:y val="0.1325765722625506"/>
          <c:w val="0.83350385241966585"/>
          <c:h val="8.9645504295588374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0.08194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06B5A2F5-A0BB-44CD-810A-6FE518A9708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447" y="-1"/>
          <a:ext cx="6385901" cy="561944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510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19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663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975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420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974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014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825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018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348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909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398B-CC18-40CD-BE59-462A93C83B8D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E85FB-50E9-4C01-8569-B38E162FE6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44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194" y="300252"/>
            <a:ext cx="11491415" cy="181188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Indian working women empowered?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940158" y="2653049"/>
            <a:ext cx="10148551" cy="2386814"/>
          </a:xfrm>
        </p:spPr>
        <p:txBody>
          <a:bodyPr>
            <a:noAutofit/>
          </a:bodyPr>
          <a:lstStyle/>
          <a:p>
            <a:r>
              <a:rPr lang="en-US" dirty="0"/>
              <a:t>Presented at </a:t>
            </a:r>
            <a:endParaRPr lang="en-IN" dirty="0"/>
          </a:p>
          <a:p>
            <a:r>
              <a:rPr lang="en-US" dirty="0"/>
              <a:t>XI Eurasian Economic Youth Forum</a:t>
            </a:r>
          </a:p>
          <a:p>
            <a:r>
              <a:rPr lang="en-US" dirty="0"/>
              <a:t>Ural State University of Economics (Yekaterinburg), Russia</a:t>
            </a:r>
          </a:p>
          <a:p>
            <a:r>
              <a:rPr lang="en-US" dirty="0"/>
              <a:t>April  21-23,  2020 </a:t>
            </a:r>
          </a:p>
          <a:p>
            <a:br>
              <a:rPr lang="en-IN" sz="1800" dirty="0">
                <a:latin typeface="Bahnschrift SemiBold Condensed" panose="020B0502040204020203" pitchFamily="34" charset="0"/>
              </a:rPr>
            </a:br>
            <a:br>
              <a:rPr lang="en-IN" sz="1800" dirty="0">
                <a:latin typeface="Bahnschrift SemiBold Condensed" panose="020B0502040204020203" pitchFamily="34" charset="0"/>
              </a:rPr>
            </a:br>
            <a:endParaRPr lang="en-IN" sz="1800" dirty="0">
              <a:latin typeface="Bahnschrift SemiBold Condensed" panose="020B0502040204020203" pitchFamily="34" charset="0"/>
            </a:endParaRPr>
          </a:p>
          <a:p>
            <a:br>
              <a:rPr lang="en-IN" sz="1800" dirty="0">
                <a:latin typeface="Bahnschrift SemiBold Condensed" panose="020B0502040204020203" pitchFamily="34" charset="0"/>
              </a:rPr>
            </a:br>
            <a:r>
              <a:rPr lang="en-IN" sz="1800" b="1" dirty="0" err="1"/>
              <a:t>Leena</a:t>
            </a:r>
            <a:r>
              <a:rPr lang="en-IN" sz="1800" b="1" dirty="0"/>
              <a:t> Mary </a:t>
            </a:r>
            <a:r>
              <a:rPr lang="en-IN" sz="1800" b="1" dirty="0" err="1"/>
              <a:t>Eapen</a:t>
            </a:r>
            <a:br>
              <a:rPr lang="en-IN" sz="1800" dirty="0"/>
            </a:br>
            <a:r>
              <a:rPr lang="en-IN" sz="1800" dirty="0"/>
              <a:t>Indian Institute of Management Kozhikode, Kerala, India</a:t>
            </a:r>
            <a:br>
              <a:rPr lang="en-IN" sz="1800" dirty="0"/>
            </a:br>
            <a:r>
              <a:rPr lang="en-IN" sz="1800" dirty="0"/>
              <a:t>leenaeapen@iimk.ac.in</a:t>
            </a:r>
            <a:br>
              <a:rPr lang="en-IN" sz="1800" dirty="0">
                <a:latin typeface="Bahnschrift SemiBold Condensed" panose="020B0502040204020203" pitchFamily="34" charset="0"/>
              </a:rPr>
            </a:br>
            <a:br>
              <a:rPr lang="en-IN" sz="1800" dirty="0">
                <a:latin typeface="Bahnschrift SemiBold Condensed" panose="020B0502040204020203" pitchFamily="34" charset="0"/>
              </a:rPr>
            </a:br>
            <a:r>
              <a:rPr lang="en-IN" sz="1800" dirty="0">
                <a:latin typeface="Arial Black" panose="020B0A04020102020204" pitchFamily="34" charset="0"/>
              </a:rPr>
              <a:t> </a:t>
            </a:r>
            <a:br>
              <a:rPr lang="en-IN" sz="1800" dirty="0">
                <a:latin typeface="Arial Black" panose="020B0A04020102020204" pitchFamily="34" charset="0"/>
              </a:rPr>
            </a:br>
            <a:endParaRPr lang="en-IN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22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/>
          <a:lstStyle/>
          <a:p>
            <a:r>
              <a:rPr lang="en-IN" b="1" dirty="0">
                <a:solidFill>
                  <a:srgbClr val="7030A0"/>
                </a:solidFill>
              </a:rPr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8" y="1064526"/>
            <a:ext cx="11081982" cy="5568286"/>
          </a:xfrm>
        </p:spPr>
        <p:txBody>
          <a:bodyPr/>
          <a:lstStyle/>
          <a:p>
            <a:pPr algn="just"/>
            <a:r>
              <a:rPr lang="en-GB" dirty="0"/>
              <a:t>Empowerment is a process by which women gain greater control over material and intellectual resources thereby enhance their self-reliance and independent rights to challenge the gender-based discrimination against women. 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There are mainly three direct indicators of empowerment </a:t>
            </a:r>
          </a:p>
          <a:p>
            <a:pPr marL="571500" indent="-571500" algn="just">
              <a:buAutoNum type="romanLcParenBoth"/>
            </a:pPr>
            <a:r>
              <a:rPr lang="en-GB" dirty="0"/>
              <a:t>Decision making power; </a:t>
            </a:r>
          </a:p>
          <a:p>
            <a:pPr marL="571500" indent="-571500" algn="just">
              <a:buAutoNum type="romanLcParenBoth"/>
            </a:pPr>
            <a:r>
              <a:rPr lang="en-GB" dirty="0"/>
              <a:t>Control over economic resources; and </a:t>
            </a:r>
          </a:p>
          <a:p>
            <a:pPr marL="571500" indent="-571500" algn="just">
              <a:buAutoNum type="romanLcParenBoth"/>
            </a:pPr>
            <a:r>
              <a:rPr lang="en-GB" dirty="0"/>
              <a:t>Freedom of movement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805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950" y="228649"/>
            <a:ext cx="10515600" cy="1190720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Empowerment at the </a:t>
            </a:r>
            <a:r>
              <a:rPr lang="en-IN" b="1" dirty="0">
                <a:solidFill>
                  <a:srgbClr val="7030A0"/>
                </a:solidFill>
              </a:rPr>
              <a:t>Household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54" y="1419369"/>
            <a:ext cx="10904561" cy="475759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Though a household is considered to be a single entity, the preferences or priorities of household members may differ (Marilyn </a:t>
            </a:r>
            <a:r>
              <a:rPr lang="en-GB" dirty="0" err="1"/>
              <a:t>Manser</a:t>
            </a:r>
            <a:r>
              <a:rPr lang="en-GB" dirty="0"/>
              <a:t> and Murray Brown 1980). </a:t>
            </a:r>
          </a:p>
          <a:p>
            <a:pPr algn="just"/>
            <a:r>
              <a:rPr lang="en-GB" dirty="0"/>
              <a:t>If households are harmonious and all household members share similar likes and desires, then the outcomes of decision making would be the best, irrespective of who makes the decisions (Esther </a:t>
            </a:r>
            <a:r>
              <a:rPr lang="en-GB" dirty="0" err="1"/>
              <a:t>Duflo</a:t>
            </a:r>
            <a:r>
              <a:rPr lang="en-GB" dirty="0"/>
              <a:t> 2012). </a:t>
            </a:r>
          </a:p>
          <a:p>
            <a:pPr algn="just"/>
            <a:r>
              <a:rPr lang="en-GB" dirty="0"/>
              <a:t>But as the preferences of husband and wife differ, their differential decision making power would affect outcomes (Cheryl R. Doss, 1996; Takayoshi </a:t>
            </a:r>
            <a:r>
              <a:rPr lang="en-GB" dirty="0" err="1"/>
              <a:t>Kusago</a:t>
            </a:r>
            <a:r>
              <a:rPr lang="en-GB" dirty="0"/>
              <a:t> and Bradford L. </a:t>
            </a:r>
            <a:r>
              <a:rPr lang="en-GB" dirty="0" err="1"/>
              <a:t>Barham</a:t>
            </a:r>
            <a:r>
              <a:rPr lang="en-GB" dirty="0"/>
              <a:t> 2001). </a:t>
            </a:r>
          </a:p>
          <a:p>
            <a:pPr algn="just"/>
            <a:r>
              <a:rPr lang="en-GB" dirty="0"/>
              <a:t>Each household member has particular decision-making power depending on her/his access to information set and status in the home. </a:t>
            </a:r>
          </a:p>
          <a:p>
            <a:pPr algn="just"/>
            <a:r>
              <a:rPr lang="en-GB" dirty="0"/>
              <a:t>Decision-making power at the household level has a major influence on individuals’ roles and positions in society at large.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063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04" y="185399"/>
            <a:ext cx="10515600" cy="510061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7030A0"/>
                </a:solidFill>
              </a:rPr>
              <a:t>Data and Objectives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796376"/>
            <a:ext cx="5640946" cy="5445456"/>
          </a:xfrm>
        </p:spPr>
        <p:txBody>
          <a:bodyPr>
            <a:noAutofit/>
          </a:bodyPr>
          <a:lstStyle/>
          <a:p>
            <a:pPr algn="just"/>
            <a:r>
              <a:rPr lang="en-IN" sz="2400" dirty="0"/>
              <a:t>To assess who makes decisions at the household level and whether women have empowerment through education and a paid job outside the house.</a:t>
            </a:r>
          </a:p>
          <a:p>
            <a:pPr algn="just"/>
            <a:r>
              <a:rPr lang="en-IN" sz="2400" dirty="0"/>
              <a:t>We would expect that as women started earning, higher will be their decision making power, freedom of mobility and control over resources. </a:t>
            </a:r>
          </a:p>
          <a:p>
            <a:pPr algn="just"/>
            <a:r>
              <a:rPr lang="en-GB" sz="2400" dirty="0"/>
              <a:t>This study is based on a 100 household survey undertaken in the India city of Kozhikode located in the state of Kerala. The study used a pre-tested structured questionnaire.</a:t>
            </a:r>
            <a:endParaRPr lang="en-IN" sz="2400" dirty="0"/>
          </a:p>
          <a:p>
            <a:pPr algn="just"/>
            <a:r>
              <a:rPr lang="en-IN" sz="2400" dirty="0"/>
              <a:t>Kerala has the highest literacy rate compared to other states in India and one among the top on social development indicators.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175001"/>
              </p:ext>
            </p:extLst>
          </p:nvPr>
        </p:nvGraphicFramePr>
        <p:xfrm>
          <a:off x="6028835" y="2780549"/>
          <a:ext cx="6008617" cy="3472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2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6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5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Profession 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Number of Respondents 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Teachers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32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Doctors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25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Engineers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10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Officers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10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Accountant/clerk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18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Executives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5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Total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100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37161" y="929097"/>
            <a:ext cx="62548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/>
              <a:t>The study population comprised of married women in the age group 22-55 who live with their husband and all are currently working in a paid job. </a:t>
            </a:r>
          </a:p>
        </p:txBody>
      </p:sp>
    </p:spTree>
    <p:extLst>
      <p:ext uri="{BB962C8B-B14F-4D97-AF65-F5344CB8AC3E}">
        <p14:creationId xmlns:p14="http://schemas.microsoft.com/office/powerpoint/2010/main" val="420523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84" y="242295"/>
            <a:ext cx="10515600" cy="794935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Conceptual framework</a:t>
            </a:r>
            <a:endParaRPr lang="en-IN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1037230"/>
            <a:ext cx="11026254" cy="5472752"/>
          </a:xfrm>
        </p:spPr>
        <p:txBody>
          <a:bodyPr/>
          <a:lstStyle/>
          <a:p>
            <a:pPr algn="just"/>
            <a:r>
              <a:rPr lang="en-GB" sz="2400" dirty="0"/>
              <a:t>This study is based on </a:t>
            </a:r>
            <a:r>
              <a:rPr lang="en-GB" sz="2400" dirty="0" err="1"/>
              <a:t>Naila</a:t>
            </a:r>
            <a:r>
              <a:rPr lang="en-GB" sz="2400" dirty="0"/>
              <a:t> </a:t>
            </a:r>
            <a:r>
              <a:rPr lang="en-GB" sz="2400" dirty="0" err="1"/>
              <a:t>Kabeer’s</a:t>
            </a:r>
            <a:r>
              <a:rPr lang="en-GB" sz="2400" dirty="0"/>
              <a:t> (1999) three principal elements of empowerment and examines whether women in India with resources such as education, earnings, and professional engagement are adequately empowered. </a:t>
            </a:r>
          </a:p>
          <a:p>
            <a:endParaRPr lang="en-IN" dirty="0"/>
          </a:p>
        </p:txBody>
      </p:sp>
      <p:sp>
        <p:nvSpPr>
          <p:cNvPr id="4" name="Rectangle 3"/>
          <p:cNvSpPr>
            <a:spLocks/>
          </p:cNvSpPr>
          <p:nvPr/>
        </p:nvSpPr>
        <p:spPr>
          <a:xfrm>
            <a:off x="633484" y="2484636"/>
            <a:ext cx="3098042" cy="22492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400" b="1" dirty="0">
                <a:effectLst/>
                <a:ea typeface="Times New Roman" panose="02020603050405020304" pitchFamily="18" charset="0"/>
                <a:cs typeface="TimesNewRoman"/>
              </a:rPr>
              <a:t>resources</a:t>
            </a:r>
            <a:endParaRPr lang="en-IN" sz="24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effectLst/>
                <a:ea typeface="Times New Roman" panose="02020603050405020304" pitchFamily="18" charset="0"/>
                <a:cs typeface="TimesNewRoman"/>
              </a:rPr>
              <a:t>(preconditions)</a:t>
            </a:r>
            <a:endParaRPr lang="en-IN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4507739" y="2463578"/>
            <a:ext cx="3175384" cy="23378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400" dirty="0">
                <a:effectLst/>
                <a:ea typeface="Times New Roman" panose="02020603050405020304" pitchFamily="18" charset="0"/>
                <a:cs typeface="TimesNewRoman"/>
              </a:rPr>
              <a:t>agency (process)</a:t>
            </a: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8362176" y="2463577"/>
            <a:ext cx="3251576" cy="23378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achievements </a:t>
            </a: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) </a:t>
            </a:r>
            <a:endParaRPr lang="en-IN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Arrow 6"/>
          <p:cNvSpPr>
            <a:spLocks/>
          </p:cNvSpPr>
          <p:nvPr/>
        </p:nvSpPr>
        <p:spPr>
          <a:xfrm>
            <a:off x="3859967" y="3347268"/>
            <a:ext cx="419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8" name="Right Arrow 7"/>
          <p:cNvSpPr>
            <a:spLocks/>
          </p:cNvSpPr>
          <p:nvPr/>
        </p:nvSpPr>
        <p:spPr>
          <a:xfrm>
            <a:off x="7840718" y="3347268"/>
            <a:ext cx="419100" cy="3429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725142" y="5009771"/>
            <a:ext cx="103322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Education, professional engagement and income </a:t>
            </a:r>
            <a:r>
              <a:rPr lang="en-GB" sz="2400" dirty="0"/>
              <a:t>earned as </a:t>
            </a:r>
            <a:r>
              <a:rPr lang="en-GB" sz="2400" b="1" dirty="0">
                <a:solidFill>
                  <a:srgbClr val="FF0000"/>
                </a:solidFill>
              </a:rPr>
              <a:t>resources</a:t>
            </a:r>
            <a:r>
              <a:rPr lang="en-GB" sz="2400" b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Ability to choose and participate in decision making </a:t>
            </a:r>
            <a:r>
              <a:rPr lang="en-GB" sz="2400" dirty="0"/>
              <a:t>as the </a:t>
            </a:r>
            <a:r>
              <a:rPr lang="en-GB" sz="2400" b="1" dirty="0">
                <a:solidFill>
                  <a:srgbClr val="FF0000"/>
                </a:solidFill>
              </a:rPr>
              <a:t>agency</a:t>
            </a:r>
            <a:r>
              <a:rPr lang="en-GB" sz="2400" b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Decision-making, freedom of mobility and control over the financial resources </a:t>
            </a:r>
            <a:r>
              <a:rPr lang="en-GB" sz="2400" dirty="0"/>
              <a:t>as </a:t>
            </a:r>
            <a:r>
              <a:rPr lang="en-GB" sz="2400" b="1" dirty="0">
                <a:solidFill>
                  <a:srgbClr val="FF0000"/>
                </a:solidFill>
              </a:rPr>
              <a:t>outcomes.</a:t>
            </a:r>
            <a:r>
              <a:rPr lang="en-GB" sz="2400" dirty="0"/>
              <a:t> 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38487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Chart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8223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916913"/>
              </p:ext>
            </p:extLst>
          </p:nvPr>
        </p:nvGraphicFramePr>
        <p:xfrm>
          <a:off x="5806099" y="0"/>
          <a:ext cx="63859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454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hart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576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005536"/>
              </p:ext>
            </p:extLst>
          </p:nvPr>
        </p:nvGraphicFramePr>
        <p:xfrm>
          <a:off x="5370490" y="-2"/>
          <a:ext cx="6821510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1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94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Items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Percentage of women reported as Joint decision making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Number of Children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88.37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9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Birth control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84.34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Buying clothes for children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82.35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9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Naming Children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79.55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Selection of Children's school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76.74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9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Education of children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69.32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9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Taking Children to doctor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67.44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9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Health of children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64.04</a:t>
                      </a:r>
                      <a:endParaRPr lang="en-IN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16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24334" cy="658457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7030A0"/>
                </a:solidFill>
              </a:rPr>
              <a:t>Freedom of Mobility</a:t>
            </a:r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8194" name="Chart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975"/>
            <a:ext cx="5640946" cy="611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488947" y="0"/>
            <a:ext cx="6703053" cy="644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Utilisation of resources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Chart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824" y="750626"/>
            <a:ext cx="6538176" cy="6107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66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51" y="300251"/>
            <a:ext cx="11709779" cy="805218"/>
          </a:xfrm>
        </p:spPr>
        <p:txBody>
          <a:bodyPr/>
          <a:lstStyle/>
          <a:p>
            <a:r>
              <a:rPr lang="en-IN" b="1" dirty="0">
                <a:solidFill>
                  <a:srgbClr val="7030A0"/>
                </a:solidFill>
                <a:latin typeface="+mn-lt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1" y="1081826"/>
            <a:ext cx="11286698" cy="523708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IN" dirty="0"/>
              <a:t>A higher education level and working outside the home helped the women to participate in almost all the decision making at the household level.</a:t>
            </a:r>
          </a:p>
          <a:p>
            <a:pPr lvl="0" algn="just"/>
            <a:r>
              <a:rPr lang="en-IN" dirty="0"/>
              <a:t>It is found that women played an active role in decision-making processes, but if disputes arise in the case of major decisions, men’s decision matters.</a:t>
            </a:r>
          </a:p>
          <a:p>
            <a:pPr lvl="0" algn="just"/>
            <a:r>
              <a:rPr lang="en-IN" dirty="0"/>
              <a:t>Wives and husbands were equal partners in child-rearing.</a:t>
            </a:r>
          </a:p>
          <a:p>
            <a:pPr lvl="0" algn="just"/>
            <a:r>
              <a:rPr lang="en-IN" dirty="0"/>
              <a:t>Earning their own income did not guarantee that women had financial independence in the household and freedom of mobility.</a:t>
            </a:r>
          </a:p>
          <a:p>
            <a:pPr algn="just"/>
            <a:r>
              <a:rPr lang="en-IN" dirty="0"/>
              <a:t>These findings imply that having resources helped the process as an agent but still the outcomes are not always as desirable. </a:t>
            </a:r>
          </a:p>
          <a:p>
            <a:pPr algn="just"/>
            <a:r>
              <a:rPr lang="en-GB" dirty="0"/>
              <a:t>Cultural factors like moving to in-laws’ homes undermined women’s empowerment.</a:t>
            </a:r>
          </a:p>
          <a:p>
            <a:pPr algn="just"/>
            <a:r>
              <a:rPr lang="en-GB" dirty="0"/>
              <a:t>The society requires the cohort groups could promote an equal partnership among husband and wife rather than a hierarchical or subordinate system at the household level.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679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</TotalTime>
  <Words>686</Words>
  <Application>Microsoft Office PowerPoint</Application>
  <PresentationFormat>Широкоэкранный</PresentationFormat>
  <Paragraphs>79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Bahnschrift SemiBold Condensed</vt:lpstr>
      <vt:lpstr>Calibri</vt:lpstr>
      <vt:lpstr>Calibri Light</vt:lpstr>
      <vt:lpstr>Times New Roman</vt:lpstr>
      <vt:lpstr>Office Theme</vt:lpstr>
      <vt:lpstr>Are Indian working women empowered?   </vt:lpstr>
      <vt:lpstr>Introduction </vt:lpstr>
      <vt:lpstr>Empowerment at the Household</vt:lpstr>
      <vt:lpstr>Data and Objectives of the study</vt:lpstr>
      <vt:lpstr>Conceptual framework</vt:lpstr>
      <vt:lpstr>Презентация PowerPoint</vt:lpstr>
      <vt:lpstr>Презентация PowerPoint</vt:lpstr>
      <vt:lpstr>Freedom of Mobility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Чудиновских Марина</cp:lastModifiedBy>
  <cp:revision>31</cp:revision>
  <dcterms:created xsi:type="dcterms:W3CDTF">2019-01-24T04:56:58Z</dcterms:created>
  <dcterms:modified xsi:type="dcterms:W3CDTF">2020-04-23T09:58:11Z</dcterms:modified>
</cp:coreProperties>
</file>